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797675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66FFFF"/>
    <a:srgbClr val="FFCCCC"/>
    <a:srgbClr val="FFCCFF"/>
    <a:srgbClr val="A50021"/>
    <a:srgbClr val="B9D4D5"/>
    <a:srgbClr val="FFD9FF"/>
    <a:srgbClr val="FFF3FF"/>
    <a:srgbClr val="D9B3FF"/>
    <a:srgbClr val="FF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Stile con tema 2 - Colore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9244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548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9482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143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6636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9088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5589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0098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013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8338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558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42439-DCCF-4681-9627-657B3B865A69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5759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.sergola@icmahatmagandhi.it" TargetMode="External"/><Relationship Id="rId2" Type="http://schemas.openxmlformats.org/officeDocument/2006/relationships/hyperlink" Target="mailto:rmic8es00l@istruzione.it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l.togliani@icmahatmagandhi.i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.sergola@icmahatmagandhi.it" TargetMode="External"/><Relationship Id="rId2" Type="http://schemas.openxmlformats.org/officeDocument/2006/relationships/hyperlink" Target="mailto:a.filiberti@icmahatmagandhi.it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g.potenzone@icmahatmagandhi.it" TargetMode="External"/><Relationship Id="rId4" Type="http://schemas.openxmlformats.org/officeDocument/2006/relationships/hyperlink" Target="mailto:s.colanera@icmahatmagandhi.it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f.andreuzzi@icmahatmagandhi.it" TargetMode="External"/><Relationship Id="rId3" Type="http://schemas.openxmlformats.org/officeDocument/2006/relationships/hyperlink" Target="mailto:vanessa.colangiuli@icmahatmagandhi.it" TargetMode="External"/><Relationship Id="rId7" Type="http://schemas.openxmlformats.org/officeDocument/2006/relationships/hyperlink" Target="mailto:d.frapiccini@icmahatmagandhi.it" TargetMode="External"/><Relationship Id="rId2" Type="http://schemas.openxmlformats.org/officeDocument/2006/relationships/hyperlink" Target="mailto:f.giordano@icmahatmagandhi.it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l.rigante@icmahatmagandhi.it" TargetMode="External"/><Relationship Id="rId5" Type="http://schemas.openxmlformats.org/officeDocument/2006/relationships/hyperlink" Target="mailto:a.papa@icmahatmagandhi.it" TargetMode="External"/><Relationship Id="rId4" Type="http://schemas.openxmlformats.org/officeDocument/2006/relationships/hyperlink" Target="mailto:m.dagostino@icmahatmagandhi.it" TargetMode="External"/><Relationship Id="rId9" Type="http://schemas.openxmlformats.org/officeDocument/2006/relationships/hyperlink" Target="mailto:d.comunale@icmahatmagandhi.it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mailto:m.dagostino@icmahatmagandhi.it" TargetMode="External"/><Relationship Id="rId13" Type="http://schemas.openxmlformats.org/officeDocument/2006/relationships/hyperlink" Target="mailto:r.pellegrini@icmahatmagandhi.it" TargetMode="External"/><Relationship Id="rId18" Type="http://schemas.openxmlformats.org/officeDocument/2006/relationships/hyperlink" Target="mailto:g.derrico@icmahatmagandhi.it" TargetMode="External"/><Relationship Id="rId3" Type="http://schemas.openxmlformats.org/officeDocument/2006/relationships/hyperlink" Target="mailto:r.arvonio@icmahatmagandhi.it" TargetMode="External"/><Relationship Id="rId7" Type="http://schemas.openxmlformats.org/officeDocument/2006/relationships/hyperlink" Target="mailto:m.babuscio@icmahatmagandhi.it" TargetMode="External"/><Relationship Id="rId12" Type="http://schemas.openxmlformats.org/officeDocument/2006/relationships/hyperlink" Target="mailto:m.giannuzzo@icmahatmagandhi.it" TargetMode="External"/><Relationship Id="rId17" Type="http://schemas.openxmlformats.org/officeDocument/2006/relationships/hyperlink" Target="mailto:g.schiavo@icmahatmagandhi.it" TargetMode="External"/><Relationship Id="rId2" Type="http://schemas.openxmlformats.org/officeDocument/2006/relationships/hyperlink" Target="mailto:m.diclaudio@icmahatmagandhi.it" TargetMode="External"/><Relationship Id="rId16" Type="http://schemas.openxmlformats.org/officeDocument/2006/relationships/hyperlink" Target="mailto:f.giordano@icmahatmagandhi.it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.amorino@icmahatmagandhi.it" TargetMode="External"/><Relationship Id="rId11" Type="http://schemas.openxmlformats.org/officeDocument/2006/relationships/hyperlink" Target="mailto:m.valenti@icmahatmagandhi.it" TargetMode="External"/><Relationship Id="rId5" Type="http://schemas.openxmlformats.org/officeDocument/2006/relationships/hyperlink" Target="mailto:b.scarpino@icmahatmagandhi.it" TargetMode="External"/><Relationship Id="rId15" Type="http://schemas.openxmlformats.org/officeDocument/2006/relationships/hyperlink" Target="mailto:a.filiberti@icmahatmagandhi.it" TargetMode="External"/><Relationship Id="rId10" Type="http://schemas.openxmlformats.org/officeDocument/2006/relationships/hyperlink" Target="mailto:s.damiani@icmahatmagandhi.it" TargetMode="External"/><Relationship Id="rId19" Type="http://schemas.openxmlformats.org/officeDocument/2006/relationships/hyperlink" Target="mailto:l.reggio@icmahatmagandhi.it" TargetMode="External"/><Relationship Id="rId4" Type="http://schemas.openxmlformats.org/officeDocument/2006/relationships/hyperlink" Target="mailto:l.panacchia@icmahatmagandhi.it" TargetMode="External"/><Relationship Id="rId9" Type="http://schemas.openxmlformats.org/officeDocument/2006/relationships/hyperlink" Target="mailto:d.comunale@icmahatmagandhi.it" TargetMode="External"/><Relationship Id="rId14" Type="http://schemas.openxmlformats.org/officeDocument/2006/relationships/hyperlink" Target="mailto:vanessa.colangiuli@icmahatmagandhi.it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598140" y="661320"/>
            <a:ext cx="935818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0" cap="none" spc="0" dirty="0" smtClean="0">
                <a:ln w="2540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ORGANIGRAMMA</a:t>
            </a:r>
          </a:p>
          <a:p>
            <a:pPr algn="ctr"/>
            <a:r>
              <a:rPr lang="it-IT" sz="4400" dirty="0" smtClean="0">
                <a:ln w="2540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 MAHATMA GANDHI </a:t>
            </a:r>
            <a:r>
              <a:rPr lang="it-IT" sz="4400" dirty="0" err="1" smtClean="0">
                <a:ln w="2540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a.s.</a:t>
            </a:r>
            <a:r>
              <a:rPr lang="it-IT" sz="4400" dirty="0" smtClean="0">
                <a:ln w="2540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2026-27</a:t>
            </a:r>
            <a:endParaRPr lang="it-IT" sz="4400" b="0" cap="none" spc="0" dirty="0">
              <a:ln w="25400">
                <a:solidFill>
                  <a:srgbClr val="002060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205092" y="3525792"/>
            <a:ext cx="3515193" cy="41857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 smtClean="0"/>
          </a:p>
          <a:p>
            <a:r>
              <a:rPr lang="it-IT" sz="2000" b="1" dirty="0" smtClean="0">
                <a:solidFill>
                  <a:srgbClr val="000099"/>
                </a:solidFill>
              </a:rPr>
              <a:t>PRIMO COLLABORATORE</a:t>
            </a:r>
          </a:p>
          <a:p>
            <a:r>
              <a:rPr lang="it-IT" b="1" dirty="0" smtClean="0"/>
              <a:t>Prof. Giuseppe D’Errico</a:t>
            </a:r>
          </a:p>
          <a:p>
            <a:r>
              <a:rPr lang="it-IT" b="1" dirty="0" smtClean="0">
                <a:hlinkClick r:id="rId2"/>
              </a:rPr>
              <a:t>g.derrico@icmahatmagandhi.it</a:t>
            </a:r>
            <a:endParaRPr lang="it-IT" b="1" dirty="0" smtClean="0"/>
          </a:p>
          <a:p>
            <a:endParaRPr lang="it-IT" dirty="0" smtClean="0"/>
          </a:p>
          <a:p>
            <a:r>
              <a:rPr lang="it-IT" sz="2000" b="1" dirty="0" smtClean="0">
                <a:solidFill>
                  <a:srgbClr val="000099"/>
                </a:solidFill>
              </a:rPr>
              <a:t>SECONDO COLLABORATORE</a:t>
            </a:r>
          </a:p>
          <a:p>
            <a:r>
              <a:rPr lang="it-IT" sz="2000" b="1" dirty="0" smtClean="0"/>
              <a:t>Prof.ssa Alessia </a:t>
            </a:r>
            <a:r>
              <a:rPr lang="it-IT" sz="2000" b="1" dirty="0" err="1" smtClean="0"/>
              <a:t>Filiberti</a:t>
            </a:r>
            <a:endParaRPr lang="it-IT" sz="2000" b="1" dirty="0" smtClean="0"/>
          </a:p>
          <a:p>
            <a:r>
              <a:rPr lang="it-IT" sz="2000" b="1" dirty="0" smtClean="0">
                <a:solidFill>
                  <a:srgbClr val="000099"/>
                </a:solidFill>
                <a:hlinkClick r:id="rId3"/>
              </a:rPr>
              <a:t>a.filiberti@icmahatmagandhi.it</a:t>
            </a:r>
            <a:endParaRPr lang="it-IT" sz="2000" b="1" dirty="0" smtClean="0">
              <a:solidFill>
                <a:srgbClr val="000099"/>
              </a:solidFill>
            </a:endParaRPr>
          </a:p>
          <a:p>
            <a:endParaRPr lang="it-IT" sz="2000" b="1" dirty="0" smtClean="0">
              <a:solidFill>
                <a:srgbClr val="000099"/>
              </a:solidFill>
            </a:endParaRPr>
          </a:p>
          <a:p>
            <a:endParaRPr lang="it-IT" sz="2000" b="1" dirty="0">
              <a:solidFill>
                <a:srgbClr val="000099"/>
              </a:solidFill>
            </a:endParaRPr>
          </a:p>
          <a:p>
            <a:endParaRPr lang="it-IT" sz="2000" dirty="0"/>
          </a:p>
          <a:p>
            <a:endParaRPr lang="it-IT" dirty="0"/>
          </a:p>
          <a:p>
            <a:endParaRPr lang="it-IT" dirty="0" smtClean="0"/>
          </a:p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6433752" y="3814117"/>
            <a:ext cx="452257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000" b="1" dirty="0" smtClean="0">
              <a:solidFill>
                <a:srgbClr val="000099"/>
              </a:solidFill>
            </a:endParaRPr>
          </a:p>
          <a:p>
            <a:r>
              <a:rPr lang="it-IT" sz="2000" b="1" dirty="0" smtClean="0">
                <a:solidFill>
                  <a:srgbClr val="000099"/>
                </a:solidFill>
              </a:rPr>
              <a:t>COORDINATORE </a:t>
            </a:r>
            <a:r>
              <a:rPr lang="it-IT" sz="2000" b="1" dirty="0">
                <a:solidFill>
                  <a:srgbClr val="000099"/>
                </a:solidFill>
              </a:rPr>
              <a:t>INFANZIA</a:t>
            </a:r>
          </a:p>
          <a:p>
            <a:r>
              <a:rPr lang="it-IT" b="1" dirty="0" err="1"/>
              <a:t>Ins</a:t>
            </a:r>
            <a:r>
              <a:rPr lang="it-IT" b="1" dirty="0"/>
              <a:t>. Lorella </a:t>
            </a:r>
            <a:r>
              <a:rPr lang="it-IT" b="1" dirty="0" err="1"/>
              <a:t>Togliani</a:t>
            </a:r>
            <a:endParaRPr lang="it-IT" b="1" dirty="0"/>
          </a:p>
          <a:p>
            <a:r>
              <a:rPr lang="it-IT" b="1" dirty="0" smtClean="0">
                <a:hlinkClick r:id="rId4"/>
              </a:rPr>
              <a:t>l.togliani@icmahatmagandhi.it</a:t>
            </a:r>
            <a:endParaRPr lang="it-IT" b="1" dirty="0"/>
          </a:p>
        </p:txBody>
      </p:sp>
      <p:sp>
        <p:nvSpPr>
          <p:cNvPr id="9" name="Rettangolo 8"/>
          <p:cNvSpPr/>
          <p:nvPr/>
        </p:nvSpPr>
        <p:spPr>
          <a:xfrm>
            <a:off x="4069492" y="2306086"/>
            <a:ext cx="383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0099"/>
                </a:solidFill>
              </a:rPr>
              <a:t>DIRIGENTE</a:t>
            </a:r>
          </a:p>
          <a:p>
            <a:r>
              <a:rPr lang="it-IT" dirty="0" smtClean="0"/>
              <a:t>Prof. Marcello Di Pasquale</a:t>
            </a:r>
            <a:endParaRPr lang="it-IT" dirty="0"/>
          </a:p>
          <a:p>
            <a:r>
              <a:rPr lang="it-IT" dirty="0"/>
              <a:t>Mail: </a:t>
            </a:r>
            <a:r>
              <a:rPr lang="it-IT" dirty="0">
                <a:hlinkClick r:id="rId2"/>
              </a:rPr>
              <a:t>rmic8es00l@istruzione.it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7884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233749" y="1293223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  <a:p>
            <a:endParaRPr lang="it-IT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581472"/>
              </p:ext>
            </p:extLst>
          </p:nvPr>
        </p:nvGraphicFramePr>
        <p:xfrm>
          <a:off x="862150" y="1616388"/>
          <a:ext cx="10541725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xmlns="" val="235356314"/>
                    </a:ext>
                  </a:extLst>
                </a:gridCol>
                <a:gridCol w="3004455">
                  <a:extLst>
                    <a:ext uri="{9D8B030D-6E8A-4147-A177-3AD203B41FA5}">
                      <a16:colId xmlns:a16="http://schemas.microsoft.com/office/drawing/2014/main" xmlns="" val="3079116319"/>
                    </a:ext>
                  </a:extLst>
                </a:gridCol>
                <a:gridCol w="4519750">
                  <a:extLst>
                    <a:ext uri="{9D8B030D-6E8A-4147-A177-3AD203B41FA5}">
                      <a16:colId xmlns:a16="http://schemas.microsoft.com/office/drawing/2014/main" xmlns="" val="3949858719"/>
                    </a:ext>
                  </a:extLst>
                </a:gridCol>
              </a:tblGrid>
              <a:tr h="8870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PLESSO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via Corinaldo</a:t>
                      </a:r>
                    </a:p>
                    <a:p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it-IT" sz="2000" b="1" baseline="0" dirty="0" smtClean="0">
                          <a:solidFill>
                            <a:schemeClr val="tx1"/>
                          </a:solidFill>
                        </a:rPr>
                        <a:t> Alessia </a:t>
                      </a:r>
                      <a:r>
                        <a:rPr lang="it-IT" sz="2000" b="1" baseline="0" dirty="0" err="1" smtClean="0">
                          <a:solidFill>
                            <a:schemeClr val="tx1"/>
                          </a:solidFill>
                        </a:rPr>
                        <a:t>Filiberti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  <a:hlinkClick r:id="rId2"/>
                        </a:rPr>
                        <a:t>a.filiberti@icmahatmagandhi.it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227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sz="2000" b="1" dirty="0" smtClean="0"/>
                    </a:p>
                    <a:p>
                      <a:r>
                        <a:rPr lang="it-IT" sz="2000" b="1" dirty="0" smtClean="0"/>
                        <a:t>PLESSO</a:t>
                      </a:r>
                    </a:p>
                    <a:p>
                      <a:r>
                        <a:rPr lang="it-IT" sz="2000" b="1" dirty="0" smtClean="0"/>
                        <a:t>via Fabriano</a:t>
                      </a:r>
                    </a:p>
                    <a:p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 smtClean="0"/>
                        <a:t>   </a:t>
                      </a:r>
                    </a:p>
                    <a:p>
                      <a:r>
                        <a:rPr lang="it-IT" sz="2000" b="1" dirty="0" err="1" smtClean="0"/>
                        <a:t>Ins</a:t>
                      </a:r>
                      <a:r>
                        <a:rPr lang="it-IT" sz="2000" b="1" dirty="0" smtClean="0"/>
                        <a:t>. Assunta Ferraro</a:t>
                      </a:r>
                    </a:p>
                    <a:p>
                      <a:r>
                        <a:rPr lang="it-IT" sz="2000" b="1" dirty="0" smtClean="0"/>
                        <a:t>    </a:t>
                      </a:r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2000" b="1" dirty="0" smtClean="0"/>
                    </a:p>
                    <a:p>
                      <a:r>
                        <a:rPr lang="it-IT" sz="2000" b="1" dirty="0" smtClean="0">
                          <a:hlinkClick r:id="rId3"/>
                        </a:rPr>
                        <a:t>a.ferraro@icmahatmagandhi.it</a:t>
                      </a:r>
                      <a:endParaRPr lang="it-IT" sz="2000" b="1" dirty="0" smtClean="0"/>
                    </a:p>
                    <a:p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065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/>
                        <a:t>PLESSO Pennabilli</a:t>
                      </a:r>
                    </a:p>
                    <a:p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 smtClean="0"/>
                        <a:t> </a:t>
                      </a:r>
                    </a:p>
                    <a:p>
                      <a:r>
                        <a:rPr lang="it-IT" sz="2000" b="1" dirty="0" err="1" smtClean="0"/>
                        <a:t>Ins</a:t>
                      </a:r>
                      <a:r>
                        <a:rPr lang="it-IT" sz="2000" b="1" dirty="0" smtClean="0"/>
                        <a:t>. Sonia  </a:t>
                      </a:r>
                      <a:r>
                        <a:rPr lang="it-IT" sz="2000" b="1" dirty="0" err="1" smtClean="0"/>
                        <a:t>Colanera</a:t>
                      </a:r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2000" b="1" dirty="0" smtClean="0">
                        <a:hlinkClick r:id="rId4"/>
                      </a:endParaRPr>
                    </a:p>
                    <a:p>
                      <a:r>
                        <a:rPr lang="it-IT" sz="2000" b="1" dirty="0" smtClean="0">
                          <a:hlinkClick r:id="rId4"/>
                        </a:rPr>
                        <a:t>s.colanera@icmahatmagandhi.it</a:t>
                      </a:r>
                      <a:endParaRPr lang="it-IT" sz="2000" b="1" dirty="0" smtClean="0"/>
                    </a:p>
                    <a:p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648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/>
                        <a:t>PLESSO Paolo Rossi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 smtClean="0"/>
                        <a:t> </a:t>
                      </a:r>
                    </a:p>
                    <a:p>
                      <a:r>
                        <a:rPr lang="it-IT" sz="2000" b="1" dirty="0" err="1" smtClean="0"/>
                        <a:t>Ins</a:t>
                      </a:r>
                      <a:r>
                        <a:rPr lang="it-IT" sz="2000" b="1" dirty="0" smtClean="0"/>
                        <a:t>. Giuseppina</a:t>
                      </a:r>
                      <a:r>
                        <a:rPr lang="it-IT" sz="2000" b="1" baseline="0" dirty="0" smtClean="0"/>
                        <a:t> </a:t>
                      </a:r>
                      <a:r>
                        <a:rPr lang="it-IT" sz="2000" b="1" baseline="0" dirty="0" err="1" smtClean="0"/>
                        <a:t>Potenzone</a:t>
                      </a:r>
                      <a:endParaRPr lang="it-IT" sz="2000" b="1" dirty="0" smtClean="0"/>
                    </a:p>
                    <a:p>
                      <a:endParaRPr lang="it-IT" sz="2000" b="1" dirty="0" smtClean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hlinkClick r:id="rId5"/>
                        </a:rPr>
                        <a:t>g.potenzone@icmahatmagandhi.it</a:t>
                      </a:r>
                      <a:endParaRPr lang="it-IT" sz="2000" b="1" dirty="0" smtClean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56129083"/>
                  </a:ext>
                </a:extLst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3139572" y="250261"/>
            <a:ext cx="5364225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Referenti di plesso</a:t>
            </a:r>
            <a:endParaRPr lang="it-IT" sz="5400" b="0" cap="none" spc="0" dirty="0">
              <a:ln w="25400">
                <a:solidFill>
                  <a:schemeClr val="accent5">
                    <a:lumMod val="50000"/>
                  </a:schemeClr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3842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10595" y="277632"/>
            <a:ext cx="5300554" cy="83099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800" b="0" cap="none" spc="0" dirty="0" smtClean="0">
                <a:ln w="254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Funzioni strumentali</a:t>
            </a:r>
            <a:endParaRPr lang="it-IT" sz="4800" b="0" cap="none" spc="0" dirty="0">
              <a:ln w="2540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305638"/>
              </p:ext>
            </p:extLst>
          </p:nvPr>
        </p:nvGraphicFramePr>
        <p:xfrm>
          <a:off x="870822" y="1520522"/>
          <a:ext cx="10247082" cy="4206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54842">
                  <a:extLst>
                    <a:ext uri="{9D8B030D-6E8A-4147-A177-3AD203B41FA5}">
                      <a16:colId xmlns:a16="http://schemas.microsoft.com/office/drawing/2014/main" xmlns="" val="276941409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xmlns="" val="2917839506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881833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Gestione e  organizzazione dell’offerta formativa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Prof.ssa Federica Giordano</a:t>
                      </a:r>
                    </a:p>
                    <a:p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Prof.ssa</a:t>
                      </a:r>
                    </a:p>
                    <a:p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Vanessa </a:t>
                      </a:r>
                      <a:r>
                        <a:rPr lang="it-IT" b="1" baseline="0" dirty="0" err="1" smtClean="0">
                          <a:solidFill>
                            <a:schemeClr val="tx1"/>
                          </a:solidFill>
                        </a:rPr>
                        <a:t>Colangiuli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 smtClean="0"/>
                    </a:p>
                    <a:p>
                      <a:r>
                        <a:rPr lang="it-IT" smtClean="0">
                          <a:hlinkClick r:id="rId2"/>
                        </a:rPr>
                        <a:t>f.giordano@icmahatmagandhi.it</a:t>
                      </a:r>
                      <a:r>
                        <a:rPr lang="it-IT" smtClean="0"/>
                        <a:t> </a:t>
                      </a:r>
                      <a:endParaRPr lang="it-IT" dirty="0" smtClean="0"/>
                    </a:p>
                    <a:p>
                      <a:endParaRPr lang="it-IT" dirty="0" smtClean="0">
                        <a:hlinkClick r:id="rId3"/>
                      </a:endParaRPr>
                    </a:p>
                    <a:p>
                      <a:r>
                        <a:rPr lang="it-IT" dirty="0" smtClean="0">
                          <a:hlinkClick r:id="rId3"/>
                        </a:rPr>
                        <a:t>vanessa.colangiuli@icmahatmagandhi.it</a:t>
                      </a:r>
                      <a:endParaRPr lang="it-IT" dirty="0" smtClean="0"/>
                    </a:p>
                    <a:p>
                      <a:endParaRPr lang="it-IT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322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Continuità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ed orientamento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Prof.</a:t>
                      </a:r>
                      <a:r>
                        <a:rPr lang="it-IT" b="1" baseline="0" dirty="0" smtClean="0"/>
                        <a:t> </a:t>
                      </a:r>
                    </a:p>
                    <a:p>
                      <a:r>
                        <a:rPr lang="it-IT" b="1" baseline="0" dirty="0" smtClean="0"/>
                        <a:t>Marco D’Agostino</a:t>
                      </a:r>
                    </a:p>
                    <a:p>
                      <a:r>
                        <a:rPr lang="it-IT" b="1" baseline="0" dirty="0" err="1" smtClean="0"/>
                        <a:t>Ins</a:t>
                      </a:r>
                      <a:r>
                        <a:rPr lang="it-IT" b="1" baseline="0" dirty="0" smtClean="0"/>
                        <a:t>. Anna Papa</a:t>
                      </a:r>
                      <a:endParaRPr lang="it-IT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hlinkClick r:id="rId4"/>
                        </a:rPr>
                        <a:t>m.dagostino@icmahatmagandhi.it</a:t>
                      </a:r>
                      <a:r>
                        <a:rPr lang="it-IT" dirty="0" smtClean="0"/>
                        <a:t> </a:t>
                      </a:r>
                    </a:p>
                    <a:p>
                      <a:r>
                        <a:rPr lang="it-IT" b="1" dirty="0" smtClean="0">
                          <a:hlinkClick r:id="rId5"/>
                        </a:rPr>
                        <a:t>a.papa@icmahatmagandhi.it</a:t>
                      </a:r>
                      <a:endParaRPr lang="it-IT" b="1" dirty="0" smtClean="0"/>
                    </a:p>
                    <a:p>
                      <a:endParaRPr lang="it-IT" b="1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88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Inclusione</a:t>
                      </a:r>
                      <a:endParaRPr lang="it-IT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err="1" smtClean="0"/>
                        <a:t>Ins</a:t>
                      </a:r>
                      <a:r>
                        <a:rPr lang="it-IT" b="1" dirty="0" smtClean="0"/>
                        <a:t>.</a:t>
                      </a:r>
                      <a:r>
                        <a:rPr lang="it-IT" b="1" baseline="0" dirty="0" smtClean="0"/>
                        <a:t> </a:t>
                      </a:r>
                      <a:r>
                        <a:rPr lang="it-IT" b="1" dirty="0" smtClean="0"/>
                        <a:t>Lucia Rigante</a:t>
                      </a:r>
                    </a:p>
                    <a:p>
                      <a:r>
                        <a:rPr lang="it-IT" b="1" dirty="0" smtClean="0"/>
                        <a:t>Prof.ssa</a:t>
                      </a:r>
                    </a:p>
                    <a:p>
                      <a:r>
                        <a:rPr lang="it-IT" b="1" baseline="0" dirty="0" smtClean="0"/>
                        <a:t>Maria </a:t>
                      </a:r>
                      <a:r>
                        <a:rPr lang="it-IT" b="1" baseline="0" dirty="0" err="1" smtClean="0"/>
                        <a:t>Giannuzzo</a:t>
                      </a:r>
                      <a:endParaRPr lang="it-IT" b="1" baseline="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hlinkClick r:id="rId6"/>
                        </a:rPr>
                        <a:t>l.rigante@icmahatmagandhi.it</a:t>
                      </a:r>
                      <a:endParaRPr lang="it-IT" b="1" dirty="0" smtClean="0"/>
                    </a:p>
                    <a:p>
                      <a:endParaRPr lang="it-IT" b="1" dirty="0" smtClean="0"/>
                    </a:p>
                    <a:p>
                      <a:r>
                        <a:rPr lang="it-IT" b="1" dirty="0" smtClean="0">
                          <a:hlinkClick r:id="rId7"/>
                        </a:rPr>
                        <a:t>m.giannuzzo@icmahatmagandhi.it</a:t>
                      </a:r>
                      <a:endParaRPr lang="it-IT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4482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Rapporti con il territorio</a:t>
                      </a:r>
                      <a:endParaRPr lang="it-IT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baseline="0" dirty="0" err="1" smtClean="0"/>
                        <a:t>Ins</a:t>
                      </a:r>
                      <a:r>
                        <a:rPr lang="it-IT" b="1" baseline="0" dirty="0" smtClean="0"/>
                        <a:t>. Fiorella </a:t>
                      </a:r>
                      <a:r>
                        <a:rPr lang="it-IT" b="1" baseline="0" dirty="0" err="1" smtClean="0"/>
                        <a:t>Andreuzzi</a:t>
                      </a:r>
                      <a:endParaRPr lang="it-IT" b="1" baseline="0" dirty="0" smtClean="0"/>
                    </a:p>
                    <a:p>
                      <a:r>
                        <a:rPr lang="it-IT" b="1" baseline="0" dirty="0" err="1" smtClean="0"/>
                        <a:t>Ins</a:t>
                      </a:r>
                      <a:r>
                        <a:rPr lang="it-IT" b="1" baseline="0" dirty="0" smtClean="0"/>
                        <a:t>. Marco Martini </a:t>
                      </a:r>
                      <a:r>
                        <a:rPr lang="it-IT" b="1" baseline="0" dirty="0" err="1" smtClean="0"/>
                        <a:t>Varvesi</a:t>
                      </a:r>
                      <a:endParaRPr lang="it-IT" b="1" baseline="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hlinkClick r:id="rId8"/>
                        </a:rPr>
                        <a:t>f.andreuzzi@icmahatmagandhi.it</a:t>
                      </a:r>
                      <a:endParaRPr lang="it-IT" b="1" dirty="0" smtClean="0"/>
                    </a:p>
                    <a:p>
                      <a:r>
                        <a:rPr lang="it-IT" b="1" dirty="0" smtClean="0">
                          <a:hlinkClick r:id="rId9"/>
                        </a:rPr>
                        <a:t>m.martinivarvesi@icmahatmagandhi.it</a:t>
                      </a:r>
                      <a:r>
                        <a:rPr lang="it-IT" b="1" dirty="0" smtClean="0"/>
                        <a:t> </a:t>
                      </a:r>
                      <a:endParaRPr lang="it-IT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9853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406041" y="250261"/>
            <a:ext cx="683129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Presidenti di interclasse</a:t>
            </a:r>
            <a:endParaRPr lang="it-IT" sz="5400" b="0" cap="none" spc="0" dirty="0">
              <a:ln w="25400"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307086"/>
              </p:ext>
            </p:extLst>
          </p:nvPr>
        </p:nvGraphicFramePr>
        <p:xfrm>
          <a:off x="901336" y="1451185"/>
          <a:ext cx="100584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xmlns="" val="1636663003"/>
                    </a:ext>
                  </a:extLst>
                </a:gridCol>
                <a:gridCol w="3335384">
                  <a:extLst>
                    <a:ext uri="{9D8B030D-6E8A-4147-A177-3AD203B41FA5}">
                      <a16:colId xmlns:a16="http://schemas.microsoft.com/office/drawing/2014/main" xmlns="" val="1288335282"/>
                    </a:ext>
                  </a:extLst>
                </a:gridCol>
                <a:gridCol w="3370216">
                  <a:extLst>
                    <a:ext uri="{9D8B030D-6E8A-4147-A177-3AD203B41FA5}">
                      <a16:colId xmlns:a16="http://schemas.microsoft.com/office/drawing/2014/main" xmlns="" val="3438085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Classi prime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it-IT" sz="20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Gabriella </a:t>
                      </a:r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Ravà</a:t>
                      </a:r>
                      <a:endParaRPr lang="it-IT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 smtClean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endParaRPr>
                    </a:p>
                    <a:p>
                      <a:r>
                        <a:rPr lang="it-IT" sz="1800" b="1" dirty="0" smtClean="0">
                          <a:solidFill>
                            <a:schemeClr val="tx1"/>
                          </a:solidFill>
                        </a:rPr>
                        <a:t>g.rava@icmahatmagandhi.it</a:t>
                      </a:r>
                      <a:endParaRPr lang="it-IT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5220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Classi seconde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Anschana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 Addona</a:t>
                      </a:r>
                    </a:p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a.addona@icmahatmagandhi.it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1553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Classi terze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. Giuseppina </a:t>
                      </a:r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Potenzone</a:t>
                      </a:r>
                      <a:endParaRPr lang="it-IT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g.potenzone@icmahatmagandhi.it</a:t>
                      </a:r>
                    </a:p>
                    <a:p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626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Classi quarte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Ins. Filomena Cennami</a:t>
                      </a:r>
                    </a:p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f.cennami@icmahatmagandhi.it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498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Classi quinte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it-IT" sz="20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Alessandra</a:t>
                      </a:r>
                      <a:r>
                        <a:rPr lang="it-IT" sz="2000" b="1" baseline="0" dirty="0" smtClean="0">
                          <a:solidFill>
                            <a:schemeClr val="tx1"/>
                          </a:solidFill>
                        </a:rPr>
                        <a:t> Checchi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it-IT" sz="2000" b="1" dirty="0" smtClean="0">
                          <a:solidFill>
                            <a:schemeClr val="tx1"/>
                          </a:solidFill>
                        </a:rPr>
                      </a:br>
                      <a:endParaRPr lang="it-IT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a.checchi@icmahatmagandhi.it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2624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230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217330" y="82310"/>
            <a:ext cx="9358011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accent2">
                      <a:lumMod val="50000"/>
                    </a:schemeClr>
                  </a:solidFill>
                </a:ln>
                <a:noFill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Coordinatori di classe e segretari</a:t>
            </a:r>
            <a:endParaRPr lang="it-IT" sz="5400" b="0" cap="none" spc="0" dirty="0">
              <a:ln w="25400">
                <a:solidFill>
                  <a:schemeClr val="accent2">
                    <a:lumMod val="50000"/>
                  </a:schemeClr>
                </a:solidFill>
              </a:ln>
              <a:noFill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28477"/>
              </p:ext>
            </p:extLst>
          </p:nvPr>
        </p:nvGraphicFramePr>
        <p:xfrm>
          <a:off x="1297839" y="1359867"/>
          <a:ext cx="9058259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613">
                  <a:extLst>
                    <a:ext uri="{9D8B030D-6E8A-4147-A177-3AD203B41FA5}">
                      <a16:colId xmlns:a16="http://schemas.microsoft.com/office/drawing/2014/main" xmlns="" val="59085531"/>
                    </a:ext>
                  </a:extLst>
                </a:gridCol>
                <a:gridCol w="2804413">
                  <a:extLst>
                    <a:ext uri="{9D8B030D-6E8A-4147-A177-3AD203B41FA5}">
                      <a16:colId xmlns:a16="http://schemas.microsoft.com/office/drawing/2014/main" xmlns="" val="3657746031"/>
                    </a:ext>
                  </a:extLst>
                </a:gridCol>
                <a:gridCol w="4892233">
                  <a:extLst>
                    <a:ext uri="{9D8B030D-6E8A-4147-A177-3AD203B41FA5}">
                      <a16:colId xmlns:a16="http://schemas.microsoft.com/office/drawing/2014/main" xmlns="" val="1824467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1A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aseline="0" dirty="0" smtClean="0">
                          <a:solidFill>
                            <a:schemeClr val="tx1"/>
                          </a:solidFill>
                        </a:rPr>
                        <a:t>Prof.ssa Martina Di Claudio</a:t>
                      </a:r>
                    </a:p>
                    <a:p>
                      <a:pPr algn="just"/>
                      <a:r>
                        <a:rPr lang="it-IT" sz="1400" baseline="0" dirty="0" smtClean="0">
                          <a:solidFill>
                            <a:schemeClr val="tx1"/>
                          </a:solidFill>
                        </a:rPr>
                        <a:t>Prof.ssa Rachele Arvonio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2"/>
                        </a:rPr>
                        <a:t>m.diclaudio@icmahatmagandhi.it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3"/>
                        </a:rPr>
                        <a:t>r.arvonio@icmahatmagandhi.it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239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1C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Prof.ssa</a:t>
                      </a: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Laura </a:t>
                      </a:r>
                      <a:r>
                        <a:rPr lang="it-IT" sz="1400" b="1" dirty="0" err="1" smtClean="0">
                          <a:solidFill>
                            <a:schemeClr val="tx1"/>
                          </a:solidFill>
                        </a:rPr>
                        <a:t>Panacchia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Prof.ssa Benedetta Scarpino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4"/>
                        </a:rPr>
                        <a:t>l.panacchia@icmahatmagandhi.it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5"/>
                        </a:rPr>
                        <a:t>b.scarpino@icmahatmagandhi.it</a:t>
                      </a: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3558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1D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 </a:t>
                      </a:r>
                      <a:r>
                        <a:rPr lang="it-IT" sz="1400" b="1" dirty="0" err="1" smtClean="0"/>
                        <a:t>ssa</a:t>
                      </a:r>
                      <a:r>
                        <a:rPr lang="it-IT" sz="1400" b="1" dirty="0" smtClean="0"/>
                        <a:t> Erika Amorino</a:t>
                      </a:r>
                    </a:p>
                    <a:p>
                      <a:pPr algn="just"/>
                      <a:r>
                        <a:rPr lang="it-IT" sz="1400" b="1" dirty="0" smtClean="0"/>
                        <a:t>Prof.ssa Maria Chiara </a:t>
                      </a:r>
                      <a:r>
                        <a:rPr lang="it-IT" sz="1400" b="1" dirty="0" err="1" smtClean="0"/>
                        <a:t>Babuscio</a:t>
                      </a:r>
                      <a:endParaRPr lang="it-IT" sz="1400" b="1" dirty="0" smtClean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dk1"/>
                          </a:solidFill>
                          <a:hlinkClick r:id="rId6"/>
                        </a:rPr>
                        <a:t>e.amorino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6"/>
                        </a:rPr>
                        <a:t>@icmahatmagandhi.it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7"/>
                        </a:rPr>
                        <a:t>m.babuscio@icmahatmagandhi.it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791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2A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/>
                        <a:t>Prof. Marco D’Agostino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 Davide Comunale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hlinkClick r:id="rId8"/>
                        </a:rPr>
                        <a:t>m.dagostino@icmahatmagandhi.it</a:t>
                      </a:r>
                      <a:endParaRPr lang="it-IT" sz="1400" b="1" dirty="0" smtClean="0"/>
                    </a:p>
                    <a:p>
                      <a:pPr algn="just"/>
                      <a:r>
                        <a:rPr lang="it-IT" sz="1400" b="1" dirty="0" smtClean="0">
                          <a:hlinkClick r:id="rId9"/>
                        </a:rPr>
                        <a:t>d.comunale@icmahatmagandhi.it</a:t>
                      </a:r>
                      <a:r>
                        <a:rPr lang="it-IT" sz="1400" b="1" dirty="0" smtClean="0"/>
                        <a:t> </a:t>
                      </a:r>
                      <a:endParaRPr lang="it-IT" sz="14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051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2B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Prof.ssa</a:t>
                      </a: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 Sara Damiani</a:t>
                      </a:r>
                    </a:p>
                    <a:p>
                      <a:pPr algn="just"/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Prof. Marco Valenti Pettino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10"/>
                        </a:rPr>
                        <a:t>s.damiani@icmahatmagandhi.it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11"/>
                        </a:rPr>
                        <a:t>m.valenti@icmahatmagandhi.it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2C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/>
                        <a:t>Prof. </a:t>
                      </a:r>
                      <a:r>
                        <a:rPr lang="it-IT" sz="1400" b="1" dirty="0" err="1" smtClean="0"/>
                        <a:t>ssa</a:t>
                      </a:r>
                      <a:r>
                        <a:rPr lang="it-IT" sz="1400" b="1" dirty="0" smtClean="0"/>
                        <a:t> Maria </a:t>
                      </a:r>
                      <a:r>
                        <a:rPr lang="it-IT" sz="1400" b="1" dirty="0" err="1" smtClean="0"/>
                        <a:t>Giannuzzo</a:t>
                      </a:r>
                      <a:endParaRPr lang="it-IT" sz="1400" b="1" dirty="0" smtClean="0"/>
                    </a:p>
                    <a:p>
                      <a:pPr algn="just"/>
                      <a:r>
                        <a:rPr lang="it-IT" sz="1400" b="1" dirty="0" smtClean="0"/>
                        <a:t>Prof.ssa</a:t>
                      </a:r>
                      <a:r>
                        <a:rPr lang="it-IT" sz="1400" b="1" baseline="0" dirty="0" smtClean="0"/>
                        <a:t> Rossella Pellegrini</a:t>
                      </a:r>
                      <a:endParaRPr lang="it-IT" sz="1400" b="1" dirty="0" smtClean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hlinkClick r:id="rId12"/>
                        </a:rPr>
                        <a:t>m.giannuzzo@icmahatmagandhi.it</a:t>
                      </a:r>
                      <a:endParaRPr lang="it-IT" sz="1400" b="1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hlinkClick r:id="rId13"/>
                        </a:rPr>
                        <a:t>r.pellegrini@icmahatmagandhi.it</a:t>
                      </a:r>
                      <a:r>
                        <a:rPr lang="it-IT" sz="1400" b="1" dirty="0" smtClean="0"/>
                        <a:t> 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310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3A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Prof.ssa</a:t>
                      </a: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 Vanessa </a:t>
                      </a:r>
                      <a:r>
                        <a:rPr lang="it-IT" sz="1400" b="1" baseline="0" dirty="0" err="1" smtClean="0">
                          <a:solidFill>
                            <a:schemeClr val="tx1"/>
                          </a:solidFill>
                        </a:rPr>
                        <a:t>Colangiuli</a:t>
                      </a:r>
                      <a:endParaRPr lang="it-IT" sz="14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Prof.ssa Alessia </a:t>
                      </a:r>
                      <a:r>
                        <a:rPr lang="it-IT" sz="1400" b="1" baseline="0" dirty="0" err="1" smtClean="0">
                          <a:solidFill>
                            <a:schemeClr val="tx1"/>
                          </a:solidFill>
                        </a:rPr>
                        <a:t>Filiberti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14"/>
                        </a:rPr>
                        <a:t>vanessa.colangiuli@icmahatmagandhi.it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15"/>
                        </a:rPr>
                        <a:t>a.filiberti@icmahatmagandhi.it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6752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3B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 </a:t>
                      </a:r>
                      <a:r>
                        <a:rPr lang="it-IT" sz="1400" b="1" dirty="0" err="1" smtClean="0">
                          <a:solidFill>
                            <a:schemeClr val="tx1"/>
                          </a:solidFill>
                        </a:rPr>
                        <a:t>ssa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 Federica Giordano</a:t>
                      </a: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Prof.ssa Giuseppina Flora Schiavo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16"/>
                        </a:rPr>
                        <a:t>f.giordano@icmahatmagandhi.it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17"/>
                        </a:rPr>
                        <a:t>g.schiavo@icmahatmagandhi.it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3C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 Giuseppe D’Errico</a:t>
                      </a: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 Luca Reggio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hlinkClick r:id="rId18"/>
                        </a:rPr>
                        <a:t>g.derrico@icmahatmagandhi.it</a:t>
                      </a:r>
                      <a:endParaRPr lang="it-IT" sz="1400" b="1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hlinkClick r:id="rId19"/>
                        </a:rPr>
                        <a:t>l.reggio@icmahatmagandhi.it</a:t>
                      </a:r>
                      <a:r>
                        <a:rPr lang="it-IT" sz="1400" b="1" baseline="0" dirty="0" smtClean="0"/>
                        <a:t> </a:t>
                      </a:r>
                      <a:endParaRPr lang="it-IT" sz="1400" b="1" dirty="0" smtClean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5864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6593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900292" y="82310"/>
            <a:ext cx="9992094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rgbClr val="FF0000"/>
                  </a:solidFill>
                </a:ln>
                <a:solidFill>
                  <a:srgbClr val="FFCD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Responsabili laboratori informatica</a:t>
            </a:r>
            <a:endParaRPr lang="it-IT" sz="5400" b="0" cap="none" spc="0" dirty="0">
              <a:ln w="25400">
                <a:solidFill>
                  <a:srgbClr val="FF0000"/>
                </a:solidFill>
              </a:ln>
              <a:solidFill>
                <a:srgbClr val="FFCD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831333" y="3201845"/>
            <a:ext cx="6130011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9B3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Responsabili palestre</a:t>
            </a:r>
            <a:endParaRPr lang="it-IT" sz="5400" b="0" cap="none" spc="0" dirty="0">
              <a:ln w="25400">
                <a:solidFill>
                  <a:schemeClr val="accent2">
                    <a:lumMod val="50000"/>
                  </a:schemeClr>
                </a:solidFill>
              </a:ln>
              <a:solidFill>
                <a:srgbClr val="D9B3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385629"/>
              </p:ext>
            </p:extLst>
          </p:nvPr>
        </p:nvGraphicFramePr>
        <p:xfrm>
          <a:off x="753705" y="1399371"/>
          <a:ext cx="883816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055">
                  <a:extLst>
                    <a:ext uri="{9D8B030D-6E8A-4147-A177-3AD203B41FA5}">
                      <a16:colId xmlns:a16="http://schemas.microsoft.com/office/drawing/2014/main" xmlns="" val="177582335"/>
                    </a:ext>
                  </a:extLst>
                </a:gridCol>
                <a:gridCol w="2160713">
                  <a:extLst>
                    <a:ext uri="{9D8B030D-6E8A-4147-A177-3AD203B41FA5}">
                      <a16:colId xmlns:a16="http://schemas.microsoft.com/office/drawing/2014/main" xmlns="" val="811700617"/>
                    </a:ext>
                  </a:extLst>
                </a:gridCol>
                <a:gridCol w="3731397">
                  <a:extLst>
                    <a:ext uri="{9D8B030D-6E8A-4147-A177-3AD203B41FA5}">
                      <a16:colId xmlns:a16="http://schemas.microsoft.com/office/drawing/2014/main" xmlns="" val="2011853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Corinaldo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b="1" baseline="0" dirty="0" err="1" smtClean="0">
                          <a:solidFill>
                            <a:schemeClr val="tx1"/>
                          </a:solidFill>
                        </a:rPr>
                        <a:t>ssa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Giordano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FFCDFF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350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Fabriano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 Napoli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FFCDFF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705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Pennabilli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Ins. Martini </a:t>
                      </a:r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Varvesi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FFCDFF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994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Paolo Rossi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Prof.ssa Giordano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FFCDFF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20751"/>
                  </a:ext>
                </a:extLst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591156"/>
              </p:ext>
            </p:extLst>
          </p:nvPr>
        </p:nvGraphicFramePr>
        <p:xfrm>
          <a:off x="753705" y="4759822"/>
          <a:ext cx="905277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90">
                  <a:extLst>
                    <a:ext uri="{9D8B030D-6E8A-4147-A177-3AD203B41FA5}">
                      <a16:colId xmlns:a16="http://schemas.microsoft.com/office/drawing/2014/main" xmlns="" val="2686939427"/>
                    </a:ext>
                  </a:extLst>
                </a:gridCol>
                <a:gridCol w="2163992">
                  <a:extLst>
                    <a:ext uri="{9D8B030D-6E8A-4147-A177-3AD203B41FA5}">
                      <a16:colId xmlns:a16="http://schemas.microsoft.com/office/drawing/2014/main" xmlns="" val="1094688082"/>
                    </a:ext>
                  </a:extLst>
                </a:gridCol>
                <a:gridCol w="3871188">
                  <a:extLst>
                    <a:ext uri="{9D8B030D-6E8A-4147-A177-3AD203B41FA5}">
                      <a16:colId xmlns:a16="http://schemas.microsoft.com/office/drawing/2014/main" xmlns="" val="3925199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Corinaldo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Prof.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Valenti Pettino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>
                        <a:solidFill>
                          <a:srgbClr val="D9B3FF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208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Fabriano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Ins.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Cristiani </a:t>
                      </a:r>
                      <a:r>
                        <a:rPr lang="it-IT" b="1" baseline="0" dirty="0" err="1" smtClean="0">
                          <a:solidFill>
                            <a:schemeClr val="tx1"/>
                          </a:solidFill>
                        </a:rPr>
                        <a:t>Altomare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D9B3FF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8508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Pennabilli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Ins. Lorusso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D9B3FF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832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Paolo Rossi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Ins. Antonini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D9B3FF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5362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9283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010416"/>
              </p:ext>
            </p:extLst>
          </p:nvPr>
        </p:nvGraphicFramePr>
        <p:xfrm>
          <a:off x="1427906" y="908896"/>
          <a:ext cx="9279084" cy="5533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3297">
                  <a:extLst>
                    <a:ext uri="{9D8B030D-6E8A-4147-A177-3AD203B41FA5}">
                      <a16:colId xmlns:a16="http://schemas.microsoft.com/office/drawing/2014/main" xmlns="" val="2616796877"/>
                    </a:ext>
                  </a:extLst>
                </a:gridCol>
                <a:gridCol w="5725787">
                  <a:extLst>
                    <a:ext uri="{9D8B030D-6E8A-4147-A177-3AD203B41FA5}">
                      <a16:colId xmlns:a16="http://schemas.microsoft.com/office/drawing/2014/main" xmlns="" val="35864859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Infanzia-Primaria-Secondaria - Pagine in cammino (progetto Lettura)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. Assunta Ferraro, prof. Giuseppe D’Errico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40684598"/>
                  </a:ext>
                </a:extLst>
              </a:tr>
              <a:tr h="255934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Infanzia - Il mio viaggio inizia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Ins. Lorella </a:t>
                      </a: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Togliani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5842977"/>
                  </a:ext>
                </a:extLst>
              </a:tr>
              <a:tr h="238898">
                <a:tc>
                  <a:txBody>
                    <a:bodyPr/>
                    <a:lstStyle/>
                    <a:p>
                      <a:r>
                        <a:rPr lang="it-IT" sz="1000" b="1" baseline="0" dirty="0" smtClean="0">
                          <a:solidFill>
                            <a:schemeClr val="tx1"/>
                          </a:solidFill>
                        </a:rPr>
                        <a:t>Infanzia - Il mio viaggio continua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Ins. Silvia </a:t>
                      </a: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Andreozzi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0833792"/>
                  </a:ext>
                </a:extLst>
              </a:tr>
              <a:tr h="2010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Primaria - Cacciatori di forme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. Giovanni Di Giorgio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132388"/>
                  </a:ext>
                </a:extLst>
              </a:tr>
              <a:tr h="220774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Piccole</a:t>
                      </a:r>
                      <a:r>
                        <a:rPr lang="it-IT" sz="1000" b="1" baseline="0" dirty="0" smtClean="0"/>
                        <a:t> mani, grandi tracce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Sonia </a:t>
                      </a:r>
                      <a:r>
                        <a:rPr lang="it-IT" sz="1000" b="1" dirty="0" err="1" smtClean="0"/>
                        <a:t>Colanera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0348789"/>
                  </a:ext>
                </a:extLst>
              </a:tr>
              <a:tr h="224069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Semi in crescita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Giuseppina </a:t>
                      </a:r>
                      <a:r>
                        <a:rPr lang="it-IT" sz="1000" b="1" dirty="0" err="1" smtClean="0"/>
                        <a:t>Potenzone</a:t>
                      </a:r>
                      <a:endParaRPr lang="it-IT" sz="1000" b="1" dirty="0" smtClean="0"/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6385717"/>
                  </a:ext>
                </a:extLst>
              </a:tr>
              <a:tr h="227365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Potenziamento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Sonia </a:t>
                      </a:r>
                      <a:r>
                        <a:rPr lang="it-IT" sz="1000" b="1" dirty="0" err="1" smtClean="0"/>
                        <a:t>Colanera</a:t>
                      </a:r>
                      <a:endParaRPr lang="it-IT" sz="1000" b="1" dirty="0" smtClean="0"/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4184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Scrittura Creativa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Sonia </a:t>
                      </a:r>
                      <a:r>
                        <a:rPr lang="it-IT" sz="1000" b="1" dirty="0" err="1" smtClean="0"/>
                        <a:t>Colanera</a:t>
                      </a:r>
                      <a:endParaRPr lang="it-IT" sz="1000" b="1" dirty="0" smtClean="0"/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33955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Pittura digitale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Giovanni Di Giorgio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2536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</a:t>
                      </a:r>
                      <a:r>
                        <a:rPr lang="it-IT" sz="1000" b="1" dirty="0" err="1" smtClean="0"/>
                        <a:t>Mus</a:t>
                      </a:r>
                      <a:r>
                        <a:rPr lang="it-IT" sz="1000" b="1" dirty="0" smtClean="0"/>
                        <a:t>-e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Giuseppina Di Rocco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2536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Pixel d’autore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Alessandra Checchi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2536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Primaria-Secondaria – Crescere nel rispetto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</a:t>
                      </a:r>
                      <a:r>
                        <a:rPr lang="it-IT" sz="1000" b="1" baseline="0" dirty="0" smtClean="0"/>
                        <a:t> Maria Stella Cristiani </a:t>
                      </a:r>
                      <a:r>
                        <a:rPr lang="it-IT" sz="1000" b="1" baseline="0" dirty="0" err="1" smtClean="0"/>
                        <a:t>Altomare</a:t>
                      </a:r>
                      <a:r>
                        <a:rPr lang="it-IT" sz="1000" b="1" baseline="0" dirty="0" smtClean="0"/>
                        <a:t>, prof.ssa Sara Damiani</a:t>
                      </a:r>
                      <a:endParaRPr lang="it-IT" sz="1000" b="1" dirty="0" smtClean="0"/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4184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Secondaria - Matematica senza paura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Prof.ssa Rossella Pellegrini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7479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Secondaria - Scuola Attiva Junior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Prof. Marco Valenti Pettino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2536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Secondaria - Officina delle scienze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Prof.ssa</a:t>
                      </a:r>
                      <a:r>
                        <a:rPr lang="it-IT" sz="1000" b="1" baseline="0" dirty="0" smtClean="0"/>
                        <a:t> Laura </a:t>
                      </a:r>
                      <a:r>
                        <a:rPr lang="it-IT" sz="1000" b="1" baseline="0" dirty="0" err="1" smtClean="0"/>
                        <a:t>Panacchia</a:t>
                      </a:r>
                      <a:endParaRPr lang="it-IT" sz="1000" b="1" dirty="0" smtClean="0"/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48783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Secondaria - Pagine di cinema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Prof. Giuseppe D’Errico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36276211"/>
                  </a:ext>
                </a:extLst>
              </a:tr>
              <a:tr h="238897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Secondaria - Traguardo esame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Prof.ssa </a:t>
                      </a: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Colangiuli</a:t>
                      </a: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it-IT" sz="1000" b="1" baseline="0" dirty="0" smtClean="0">
                          <a:solidFill>
                            <a:schemeClr val="tx1"/>
                          </a:solidFill>
                        </a:rPr>
                        <a:t> prof.ssa Giordano, p</a:t>
                      </a: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rof. D’Errico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7479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Secondaria - Recupero di Italiano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Prof. Davide Comunale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7479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Secondaria - San Basilio Segreta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Prof.ssa</a:t>
                      </a:r>
                      <a:r>
                        <a:rPr lang="it-IT" sz="1000" b="1" baseline="0" dirty="0" smtClean="0">
                          <a:solidFill>
                            <a:schemeClr val="tx1"/>
                          </a:solidFill>
                        </a:rPr>
                        <a:t> Sara Damiani, prof. Davide Comunale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7479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Secondaria - Unplugged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Prof.ssa Valentina </a:t>
                      </a: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Fabbrizzi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7479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Secondaria – Ponti, non confini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Prof.ssa Sara Damiani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74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smtClean="0"/>
                        <a:t>Secondaria - Biodiversità ed Educazione ambientale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smtClean="0"/>
                        <a:t>Prof.ssa Rossella Pellegrini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1427906" y="77899"/>
            <a:ext cx="7752056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800" b="1" dirty="0" smtClean="0">
                <a:ln w="25400">
                  <a:solidFill>
                    <a:schemeClr val="accent2">
                      <a:lumMod val="50000"/>
                    </a:schemeClr>
                  </a:solidFill>
                </a:ln>
                <a:noFill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Referenti </a:t>
            </a:r>
            <a:r>
              <a:rPr lang="it-IT" sz="4800" b="1" dirty="0" smtClean="0">
                <a:ln w="25400">
                  <a:solidFill>
                    <a:schemeClr val="accent2">
                      <a:lumMod val="50000"/>
                    </a:schemeClr>
                  </a:solidFill>
                </a:ln>
                <a:noFill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 progetto</a:t>
            </a:r>
            <a:endParaRPr lang="it-IT" sz="4800" b="1" cap="none" spc="0" dirty="0">
              <a:ln w="25400">
                <a:solidFill>
                  <a:schemeClr val="accent2">
                    <a:lumMod val="50000"/>
                  </a:schemeClr>
                </a:solidFill>
              </a:ln>
              <a:noFill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2704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763536" y="446204"/>
            <a:ext cx="5481822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tx1"/>
                  </a:solidFill>
                </a:ln>
                <a:solidFill>
                  <a:srgbClr val="A5002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Referente bullismo</a:t>
            </a:r>
            <a:endParaRPr lang="it-IT" sz="5400" b="0" cap="none" spc="0" dirty="0">
              <a:ln w="25400">
                <a:solidFill>
                  <a:schemeClr val="tx1"/>
                </a:solidFill>
              </a:ln>
              <a:solidFill>
                <a:srgbClr val="A5002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111770" y="2762218"/>
            <a:ext cx="7622471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Coordinamento tirocinanti</a:t>
            </a:r>
            <a:endParaRPr lang="it-IT" sz="5400" b="0" cap="none" spc="0" dirty="0">
              <a:ln w="25400">
                <a:solidFill>
                  <a:schemeClr val="tx2">
                    <a:lumMod val="50000"/>
                  </a:schemeClr>
                </a:solidFill>
              </a:ln>
              <a:solidFill>
                <a:srgbClr val="66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056818"/>
              </p:ext>
            </p:extLst>
          </p:nvPr>
        </p:nvGraphicFramePr>
        <p:xfrm>
          <a:off x="1976015" y="1873507"/>
          <a:ext cx="8148287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8287">
                  <a:extLst>
                    <a:ext uri="{9D8B030D-6E8A-4147-A177-3AD203B41FA5}">
                      <a16:colId xmlns:a16="http://schemas.microsoft.com/office/drawing/2014/main" xmlns="" val="2771070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Ins. </a:t>
                      </a:r>
                    </a:p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Prof.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baseline="0" dirty="0" err="1" smtClean="0">
                          <a:solidFill>
                            <a:schemeClr val="tx1"/>
                          </a:solidFill>
                        </a:rPr>
                        <a:t>ssa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Sara Damiani, </a:t>
                      </a:r>
                      <a:r>
                        <a:rPr lang="it-IT" baseline="0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. Maria Stella Cristiani </a:t>
                      </a:r>
                      <a:r>
                        <a:rPr lang="it-IT" baseline="0" smtClean="0">
                          <a:solidFill>
                            <a:schemeClr val="tx1"/>
                          </a:solidFill>
                        </a:rPr>
                        <a:t>Altomare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3071424"/>
                  </a:ext>
                </a:extLst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50581"/>
              </p:ext>
            </p:extLst>
          </p:nvPr>
        </p:nvGraphicFramePr>
        <p:xfrm>
          <a:off x="1992491" y="3766948"/>
          <a:ext cx="812357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3574">
                  <a:extLst>
                    <a:ext uri="{9D8B030D-6E8A-4147-A177-3AD203B41FA5}">
                      <a16:colId xmlns:a16="http://schemas.microsoft.com/office/drawing/2014/main" xmlns="" val="2771070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Filomena Cennami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3071424"/>
                  </a:ext>
                </a:extLst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3155092" y="4438820"/>
            <a:ext cx="49921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400" dirty="0" smtClean="0">
                <a:ln w="2540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Animatore Digitale</a:t>
            </a:r>
            <a:endParaRPr lang="it-IT" sz="4400" dirty="0">
              <a:ln w="25400">
                <a:solidFill>
                  <a:schemeClr val="tx2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48251"/>
              </p:ext>
            </p:extLst>
          </p:nvPr>
        </p:nvGraphicFramePr>
        <p:xfrm>
          <a:off x="1974336" y="5208261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70840">
                <a:tc>
                  <a:txBody>
                    <a:bodyPr/>
                    <a:lstStyle/>
                    <a:p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266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233070" y="82310"/>
            <a:ext cx="9326528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accent2">
                      <a:lumMod val="50000"/>
                    </a:schemeClr>
                  </a:solidFill>
                </a:ln>
                <a:noFill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NUCLEO INTERNO VALUTAZIONE</a:t>
            </a:r>
            <a:endParaRPr lang="it-IT" sz="5400" b="0" cap="none" spc="0" dirty="0">
              <a:ln w="25400">
                <a:solidFill>
                  <a:schemeClr val="accent2">
                    <a:lumMod val="50000"/>
                  </a:schemeClr>
                </a:solidFill>
              </a:ln>
              <a:noFill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296532"/>
              </p:ext>
            </p:extLst>
          </p:nvPr>
        </p:nvGraphicFramePr>
        <p:xfrm>
          <a:off x="1202387" y="1639333"/>
          <a:ext cx="8608878" cy="490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8878">
                  <a:extLst>
                    <a:ext uri="{9D8B030D-6E8A-4147-A177-3AD203B41FA5}">
                      <a16:colId xmlns:a16="http://schemas.microsoft.com/office/drawing/2014/main" xmlns="" val="3657746031"/>
                    </a:ext>
                  </a:extLst>
                </a:gridCol>
              </a:tblGrid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Prof.ssa </a:t>
                      </a:r>
                      <a:r>
                        <a:rPr lang="it-IT" baseline="0" dirty="0" err="1" smtClean="0">
                          <a:solidFill>
                            <a:schemeClr val="tx1"/>
                          </a:solidFill>
                        </a:rPr>
                        <a:t>Colangiuli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Vanessa</a:t>
                      </a: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2398580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Prof.ssa Giordano Federica</a:t>
                      </a:r>
                      <a:endParaRPr lang="it-IT" b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3558983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 </a:t>
                      </a:r>
                      <a:r>
                        <a:rPr lang="it-IT" b="1" dirty="0" smtClean="0"/>
                        <a:t>D’Agostino Marco</a:t>
                      </a: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7914834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err="1" smtClean="0"/>
                        <a:t>Ins</a:t>
                      </a:r>
                      <a:r>
                        <a:rPr lang="it-IT" b="1" dirty="0" smtClean="0"/>
                        <a:t>. 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 Papa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Anna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0514397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/>
                        <a:t>Ins</a:t>
                      </a:r>
                      <a:r>
                        <a:rPr lang="it-IT" b="1" dirty="0" smtClean="0"/>
                        <a:t>.</a:t>
                      </a:r>
                      <a:r>
                        <a:rPr lang="it-IT" b="1" baseline="0" dirty="0" smtClean="0"/>
                        <a:t> Rigante Lucia </a:t>
                      </a:r>
                      <a:endParaRPr lang="it-IT" b="1" dirty="0" smtClean="0"/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93104285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Prof.ssa </a:t>
                      </a:r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Giannuzzo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Maria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67521559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Marco Martini </a:t>
                      </a:r>
                      <a:r>
                        <a:rPr lang="it-IT" b="1" baseline="0" dirty="0" err="1" smtClean="0">
                          <a:solidFill>
                            <a:schemeClr val="tx1"/>
                          </a:solidFill>
                        </a:rPr>
                        <a:t>Varvesi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 Fiorella </a:t>
                      </a:r>
                      <a:r>
                        <a:rPr lang="it-IT" b="1" smtClean="0">
                          <a:solidFill>
                            <a:schemeClr val="tx1"/>
                          </a:solidFill>
                        </a:rPr>
                        <a:t>Andreuzzi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Addona </a:t>
                      </a:r>
                      <a:r>
                        <a:rPr lang="it-IT" b="1" baseline="0" dirty="0" err="1" smtClean="0">
                          <a:solidFill>
                            <a:schemeClr val="tx1"/>
                          </a:solidFill>
                        </a:rPr>
                        <a:t>Anschana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705794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Cennami Filomena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5864979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 Checchi Alessandra</a:t>
                      </a:r>
                    </a:p>
                  </a:txBody>
                  <a:tcPr>
                    <a:solidFill>
                      <a:srgbClr val="99FF99"/>
                    </a:solidFill>
                  </a:tcPr>
                </a:tc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 Giuseppina </a:t>
                      </a:r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Potenzone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 Gabriella </a:t>
                      </a:r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Ravà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6046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611</Words>
  <Application>Microsoft Office PowerPoint</Application>
  <PresentationFormat>Personalizzato</PresentationFormat>
  <Paragraphs>226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Dirigente</dc:creator>
  <cp:lastModifiedBy>Vicario</cp:lastModifiedBy>
  <cp:revision>70</cp:revision>
  <cp:lastPrinted>2023-10-03T12:16:37Z</cp:lastPrinted>
  <dcterms:created xsi:type="dcterms:W3CDTF">2021-12-01T08:15:12Z</dcterms:created>
  <dcterms:modified xsi:type="dcterms:W3CDTF">2026-10-08T10:49:20Z</dcterms:modified>
</cp:coreProperties>
</file>